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133" r:id="rId2"/>
  </p:sldMasterIdLst>
  <p:notesMasterIdLst>
    <p:notesMasterId r:id="rId20"/>
  </p:notesMasterIdLst>
  <p:handoutMasterIdLst>
    <p:handoutMasterId r:id="rId21"/>
  </p:handoutMasterIdLst>
  <p:sldIdLst>
    <p:sldId id="390" r:id="rId3"/>
    <p:sldId id="414" r:id="rId4"/>
    <p:sldId id="404" r:id="rId5"/>
    <p:sldId id="403" r:id="rId6"/>
    <p:sldId id="394" r:id="rId7"/>
    <p:sldId id="395" r:id="rId8"/>
    <p:sldId id="399" r:id="rId9"/>
    <p:sldId id="400" r:id="rId10"/>
    <p:sldId id="401" r:id="rId11"/>
    <p:sldId id="402" r:id="rId12"/>
    <p:sldId id="396" r:id="rId13"/>
    <p:sldId id="405" r:id="rId14"/>
    <p:sldId id="406" r:id="rId15"/>
    <p:sldId id="407" r:id="rId16"/>
    <p:sldId id="412" r:id="rId17"/>
    <p:sldId id="413" r:id="rId18"/>
    <p:sldId id="411" r:id="rId19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ter van Rooyen" initials="Pv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16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1812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2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D3A25-822F-4109-9147-762E40ADD92D}" type="doc">
      <dgm:prSet loTypeId="urn:microsoft.com/office/officeart/2005/8/layout/process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ZA"/>
        </a:p>
      </dgm:t>
    </dgm:pt>
    <dgm:pt modelId="{97AC5849-DBA3-4490-97D0-497614889A9B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1: Delineate units of analysis and describe the status quo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E58A0234-8C91-4B6F-88AA-84DFB7C66B9C}" type="parTrans" cxnId="{6F3BB218-1B21-4D50-B6B5-AEBF09D78863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1EA7ED19-F0F6-4C37-8F1C-2F1485F92C5B}" type="sibTrans" cxnId="{6F3BB218-1B21-4D50-B6B5-AEBF09D78863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896C3A8B-25EE-41A5-A1E2-2A779F3BAE3F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smtClean="0">
              <a:latin typeface="Futura Md BT" panose="020B0602020204020303" pitchFamily="34" charset="0"/>
            </a:rPr>
            <a:t>2: Initiation of stakeholder process and catchment visioning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CA3C6DF9-2932-429E-B71A-DE59CBC9369D}" type="parTrans" cxnId="{D2F222C5-4B11-4302-B20D-27F8B154246C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3C99FB9E-0687-47E5-B4CF-C24C853AA3CE}" type="sibTrans" cxnId="{D2F222C5-4B11-4302-B20D-27F8B154246C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6F5C4B9F-D09D-4FAF-AC9F-46B9A2CF75D6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3: </a:t>
          </a:r>
          <a:r>
            <a:rPr lang="en-ZA" sz="1800" b="1" smtClean="0">
              <a:latin typeface="Futura Md BT" panose="020B0602020204020303" pitchFamily="34" charset="0"/>
            </a:rPr>
            <a:t>Quantify EWRs and changes in EGSA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AF2D8166-84E5-4E24-A635-53DDEF63AB57}" type="parTrans" cxnId="{C6D7A9BF-E1BD-4C36-98DC-704CC5C9E4A7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BCD2A7DD-CE76-489C-A63A-6FCA3B3CDD63}" type="sibTrans" cxnId="{C6D7A9BF-E1BD-4C36-98DC-704CC5C9E4A7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E1E3DE66-05C7-4290-815D-84E598EFC8CB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7: Gazette class configuration	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001CC55C-277C-4E31-9588-240A4B5328AA}" type="parTrans" cxnId="{41043035-FCEE-4779-9080-121351F2F4E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ABD384B3-BE4E-4780-A5B2-F2BC499DD6F4}" type="sibTrans" cxnId="{41043035-FCEE-4779-9080-121351F2F4E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84B4CD7A-1476-43A1-89C7-1F11321FDED9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smtClean="0">
              <a:latin typeface="Futura Md BT" panose="020B0602020204020303" pitchFamily="34" charset="0"/>
            </a:rPr>
            <a:t>4: Identification and evaluation of scenarios within IWRM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143799D1-D66D-416C-9363-4AF10827DF2A}" type="parTrans" cxnId="{984D6A68-5519-475E-91EE-75C1086F8EB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8A55328E-5B86-4B57-BB1D-E8853008AEC2}" type="sibTrans" cxnId="{984D6A68-5519-475E-91EE-75C1086F8EB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4CBF7E20-D64E-4E48-A472-65A1F5AF0988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smtClean="0">
              <a:latin typeface="Futura Md BT" panose="020B0602020204020303" pitchFamily="34" charset="0"/>
            </a:rPr>
            <a:t>5: Stakeholder process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5DEE6FDE-9849-428A-8F12-3C9249E1A974}" type="parTrans" cxnId="{D549678C-8622-4F18-AC17-B8A2BD388A1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09A6D6C9-2FF2-4724-A211-CF057146205C}" type="sibTrans" cxnId="{D549678C-8622-4F18-AC17-B8A2BD388A1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C1A3A27D-4A8C-4DAD-A0C7-5EF26219D65B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6</a:t>
          </a:r>
          <a:r>
            <a:rPr lang="en-ZA" sz="1800" b="1" smtClean="0">
              <a:latin typeface="Futura Md BT" panose="020B0602020204020303" pitchFamily="34" charset="0"/>
            </a:rPr>
            <a:t>: Resource Quality Objectives (EcoSpecs &amp; water quality (user))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0A73D24C-197D-41D6-870E-2BBD73F3414C}" type="parTrans" cxnId="{F78CE34F-9975-46E6-9C7B-43B627367E5D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01A922E1-42FC-4DBF-B389-6032DFAA408C}" type="sibTrans" cxnId="{F78CE34F-9975-46E6-9C7B-43B627367E5D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BE226595-BDD5-4A89-9E52-91E0982E75EE}" type="pres">
      <dgm:prSet presAssocID="{9AED3A25-822F-4109-9147-762E40ADD9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6CA72E2-AEDB-4FF5-97F7-38CAB940D073}" type="pres">
      <dgm:prSet presAssocID="{E1E3DE66-05C7-4290-815D-84E598EFC8CB}" presName="boxAndChildren" presStyleCnt="0"/>
      <dgm:spPr/>
    </dgm:pt>
    <dgm:pt modelId="{70AEE6A4-CEC1-4D17-B16E-A6AB76F82B57}" type="pres">
      <dgm:prSet presAssocID="{E1E3DE66-05C7-4290-815D-84E598EFC8CB}" presName="parentTextBox" presStyleLbl="node1" presStyleIdx="0" presStyleCnt="7"/>
      <dgm:spPr/>
      <dgm:t>
        <a:bodyPr/>
        <a:lstStyle/>
        <a:p>
          <a:endParaRPr lang="en-ZA"/>
        </a:p>
      </dgm:t>
    </dgm:pt>
    <dgm:pt modelId="{584F341E-D44E-406D-AD7D-E65E27EC4838}" type="pres">
      <dgm:prSet presAssocID="{01A922E1-42FC-4DBF-B389-6032DFAA408C}" presName="sp" presStyleCnt="0"/>
      <dgm:spPr/>
    </dgm:pt>
    <dgm:pt modelId="{50670C99-2611-40F6-8A68-7C1EFD92F31D}" type="pres">
      <dgm:prSet presAssocID="{C1A3A27D-4A8C-4DAD-A0C7-5EF26219D65B}" presName="arrowAndChildren" presStyleCnt="0"/>
      <dgm:spPr/>
    </dgm:pt>
    <dgm:pt modelId="{92CCB063-EC91-44E7-A15E-FF8A4C4DDC86}" type="pres">
      <dgm:prSet presAssocID="{C1A3A27D-4A8C-4DAD-A0C7-5EF26219D65B}" presName="parentTextArrow" presStyleLbl="node1" presStyleIdx="1" presStyleCnt="7"/>
      <dgm:spPr/>
      <dgm:t>
        <a:bodyPr/>
        <a:lstStyle/>
        <a:p>
          <a:endParaRPr lang="en-ZA"/>
        </a:p>
      </dgm:t>
    </dgm:pt>
    <dgm:pt modelId="{297CA12C-60B8-4C21-BCB1-54AD05DCE368}" type="pres">
      <dgm:prSet presAssocID="{09A6D6C9-2FF2-4724-A211-CF057146205C}" presName="sp" presStyleCnt="0"/>
      <dgm:spPr/>
    </dgm:pt>
    <dgm:pt modelId="{21BDCA20-281C-467D-B92C-5113DB390AA1}" type="pres">
      <dgm:prSet presAssocID="{4CBF7E20-D64E-4E48-A472-65A1F5AF0988}" presName="arrowAndChildren" presStyleCnt="0"/>
      <dgm:spPr/>
    </dgm:pt>
    <dgm:pt modelId="{8EC21FBD-A0F6-4ED3-A6EE-0A269359EB7D}" type="pres">
      <dgm:prSet presAssocID="{4CBF7E20-D64E-4E48-A472-65A1F5AF0988}" presName="parentTextArrow" presStyleLbl="node1" presStyleIdx="2" presStyleCnt="7"/>
      <dgm:spPr/>
      <dgm:t>
        <a:bodyPr/>
        <a:lstStyle/>
        <a:p>
          <a:endParaRPr lang="en-ZA"/>
        </a:p>
      </dgm:t>
    </dgm:pt>
    <dgm:pt modelId="{5097D5B9-3430-4A07-9E40-D9E94BDEE240}" type="pres">
      <dgm:prSet presAssocID="{8A55328E-5B86-4B57-BB1D-E8853008AEC2}" presName="sp" presStyleCnt="0"/>
      <dgm:spPr/>
    </dgm:pt>
    <dgm:pt modelId="{2A495611-773A-4F51-9364-B1681ECA25FA}" type="pres">
      <dgm:prSet presAssocID="{84B4CD7A-1476-43A1-89C7-1F11321FDED9}" presName="arrowAndChildren" presStyleCnt="0"/>
      <dgm:spPr/>
    </dgm:pt>
    <dgm:pt modelId="{684C944B-3E90-4D4E-8425-19E06C996C1F}" type="pres">
      <dgm:prSet presAssocID="{84B4CD7A-1476-43A1-89C7-1F11321FDED9}" presName="parentTextArrow" presStyleLbl="node1" presStyleIdx="3" presStyleCnt="7"/>
      <dgm:spPr/>
      <dgm:t>
        <a:bodyPr/>
        <a:lstStyle/>
        <a:p>
          <a:endParaRPr lang="en-ZA"/>
        </a:p>
      </dgm:t>
    </dgm:pt>
    <dgm:pt modelId="{A7E43AD8-17D8-4C03-A826-782735C63681}" type="pres">
      <dgm:prSet presAssocID="{BCD2A7DD-CE76-489C-A63A-6FCA3B3CDD63}" presName="sp" presStyleCnt="0"/>
      <dgm:spPr/>
    </dgm:pt>
    <dgm:pt modelId="{3F5146D1-6322-414E-8A5B-CD1D8B627F80}" type="pres">
      <dgm:prSet presAssocID="{6F5C4B9F-D09D-4FAF-AC9F-46B9A2CF75D6}" presName="arrowAndChildren" presStyleCnt="0"/>
      <dgm:spPr/>
    </dgm:pt>
    <dgm:pt modelId="{C24F73F5-020C-4D9E-A3C5-4C2BA88EFC25}" type="pres">
      <dgm:prSet presAssocID="{6F5C4B9F-D09D-4FAF-AC9F-46B9A2CF75D6}" presName="parentTextArrow" presStyleLbl="node1" presStyleIdx="4" presStyleCnt="7"/>
      <dgm:spPr/>
      <dgm:t>
        <a:bodyPr/>
        <a:lstStyle/>
        <a:p>
          <a:endParaRPr lang="en-ZA"/>
        </a:p>
      </dgm:t>
    </dgm:pt>
    <dgm:pt modelId="{A9FAE2C3-0D20-4E3C-AC7D-04F296E91870}" type="pres">
      <dgm:prSet presAssocID="{3C99FB9E-0687-47E5-B4CF-C24C853AA3CE}" presName="sp" presStyleCnt="0"/>
      <dgm:spPr/>
    </dgm:pt>
    <dgm:pt modelId="{A8D08FC3-53F6-4B81-B5E6-85162866632A}" type="pres">
      <dgm:prSet presAssocID="{896C3A8B-25EE-41A5-A1E2-2A779F3BAE3F}" presName="arrowAndChildren" presStyleCnt="0"/>
      <dgm:spPr/>
    </dgm:pt>
    <dgm:pt modelId="{CE847B37-6D19-43E3-9659-EF7C62624C23}" type="pres">
      <dgm:prSet presAssocID="{896C3A8B-25EE-41A5-A1E2-2A779F3BAE3F}" presName="parentTextArrow" presStyleLbl="node1" presStyleIdx="5" presStyleCnt="7"/>
      <dgm:spPr/>
      <dgm:t>
        <a:bodyPr/>
        <a:lstStyle/>
        <a:p>
          <a:endParaRPr lang="en-ZA"/>
        </a:p>
      </dgm:t>
    </dgm:pt>
    <dgm:pt modelId="{1C05CC98-07E3-4270-9A50-5ECF1344C4FF}" type="pres">
      <dgm:prSet presAssocID="{1EA7ED19-F0F6-4C37-8F1C-2F1485F92C5B}" presName="sp" presStyleCnt="0"/>
      <dgm:spPr/>
    </dgm:pt>
    <dgm:pt modelId="{6D22C6EC-C3D1-413B-BDAD-C210E11642B7}" type="pres">
      <dgm:prSet presAssocID="{97AC5849-DBA3-4490-97D0-497614889A9B}" presName="arrowAndChildren" presStyleCnt="0"/>
      <dgm:spPr/>
    </dgm:pt>
    <dgm:pt modelId="{A19471C5-63D2-42A3-BF3A-7D30636113F1}" type="pres">
      <dgm:prSet presAssocID="{97AC5849-DBA3-4490-97D0-497614889A9B}" presName="parentTextArrow" presStyleLbl="node1" presStyleIdx="6" presStyleCnt="7"/>
      <dgm:spPr/>
      <dgm:t>
        <a:bodyPr/>
        <a:lstStyle/>
        <a:p>
          <a:endParaRPr lang="en-ZA"/>
        </a:p>
      </dgm:t>
    </dgm:pt>
  </dgm:ptLst>
  <dgm:cxnLst>
    <dgm:cxn modelId="{D38583AF-2B27-44DF-99DE-6DD1C2198FDD}" type="presOf" srcId="{6F5C4B9F-D09D-4FAF-AC9F-46B9A2CF75D6}" destId="{C24F73F5-020C-4D9E-A3C5-4C2BA88EFC25}" srcOrd="0" destOrd="0" presId="urn:microsoft.com/office/officeart/2005/8/layout/process4"/>
    <dgm:cxn modelId="{527545CA-65D6-474C-A117-11360805C8A4}" type="presOf" srcId="{896C3A8B-25EE-41A5-A1E2-2A779F3BAE3F}" destId="{CE847B37-6D19-43E3-9659-EF7C62624C23}" srcOrd="0" destOrd="0" presId="urn:microsoft.com/office/officeart/2005/8/layout/process4"/>
    <dgm:cxn modelId="{6F3BB218-1B21-4D50-B6B5-AEBF09D78863}" srcId="{9AED3A25-822F-4109-9147-762E40ADD92D}" destId="{97AC5849-DBA3-4490-97D0-497614889A9B}" srcOrd="0" destOrd="0" parTransId="{E58A0234-8C91-4B6F-88AA-84DFB7C66B9C}" sibTransId="{1EA7ED19-F0F6-4C37-8F1C-2F1485F92C5B}"/>
    <dgm:cxn modelId="{2DF26FB4-7600-4419-A3B7-3581A12CDCC5}" type="presOf" srcId="{9AED3A25-822F-4109-9147-762E40ADD92D}" destId="{BE226595-BDD5-4A89-9E52-91E0982E75EE}" srcOrd="0" destOrd="0" presId="urn:microsoft.com/office/officeart/2005/8/layout/process4"/>
    <dgm:cxn modelId="{E7BA9248-6CB1-4C16-8537-0F99D0E5DBB0}" type="presOf" srcId="{4CBF7E20-D64E-4E48-A472-65A1F5AF0988}" destId="{8EC21FBD-A0F6-4ED3-A6EE-0A269359EB7D}" srcOrd="0" destOrd="0" presId="urn:microsoft.com/office/officeart/2005/8/layout/process4"/>
    <dgm:cxn modelId="{A45DD455-1E27-4323-98E7-08B2974D65E1}" type="presOf" srcId="{84B4CD7A-1476-43A1-89C7-1F11321FDED9}" destId="{684C944B-3E90-4D4E-8425-19E06C996C1F}" srcOrd="0" destOrd="0" presId="urn:microsoft.com/office/officeart/2005/8/layout/process4"/>
    <dgm:cxn modelId="{41043035-FCEE-4779-9080-121351F2F4E5}" srcId="{9AED3A25-822F-4109-9147-762E40ADD92D}" destId="{E1E3DE66-05C7-4290-815D-84E598EFC8CB}" srcOrd="6" destOrd="0" parTransId="{001CC55C-277C-4E31-9588-240A4B5328AA}" sibTransId="{ABD384B3-BE4E-4780-A5B2-F2BC499DD6F4}"/>
    <dgm:cxn modelId="{529DD881-8A65-4AA2-9875-514FB0B7D13E}" type="presOf" srcId="{97AC5849-DBA3-4490-97D0-497614889A9B}" destId="{A19471C5-63D2-42A3-BF3A-7D30636113F1}" srcOrd="0" destOrd="0" presId="urn:microsoft.com/office/officeart/2005/8/layout/process4"/>
    <dgm:cxn modelId="{F78CE34F-9975-46E6-9C7B-43B627367E5D}" srcId="{9AED3A25-822F-4109-9147-762E40ADD92D}" destId="{C1A3A27D-4A8C-4DAD-A0C7-5EF26219D65B}" srcOrd="5" destOrd="0" parTransId="{0A73D24C-197D-41D6-870E-2BBD73F3414C}" sibTransId="{01A922E1-42FC-4DBF-B389-6032DFAA408C}"/>
    <dgm:cxn modelId="{984D6A68-5519-475E-91EE-75C1086F8EB5}" srcId="{9AED3A25-822F-4109-9147-762E40ADD92D}" destId="{84B4CD7A-1476-43A1-89C7-1F11321FDED9}" srcOrd="3" destOrd="0" parTransId="{143799D1-D66D-416C-9363-4AF10827DF2A}" sibTransId="{8A55328E-5B86-4B57-BB1D-E8853008AEC2}"/>
    <dgm:cxn modelId="{D2F222C5-4B11-4302-B20D-27F8B154246C}" srcId="{9AED3A25-822F-4109-9147-762E40ADD92D}" destId="{896C3A8B-25EE-41A5-A1E2-2A779F3BAE3F}" srcOrd="1" destOrd="0" parTransId="{CA3C6DF9-2932-429E-B71A-DE59CBC9369D}" sibTransId="{3C99FB9E-0687-47E5-B4CF-C24C853AA3CE}"/>
    <dgm:cxn modelId="{CC8EF6F9-14C5-4FFF-BB52-455C6D936336}" type="presOf" srcId="{E1E3DE66-05C7-4290-815D-84E598EFC8CB}" destId="{70AEE6A4-CEC1-4D17-B16E-A6AB76F82B57}" srcOrd="0" destOrd="0" presId="urn:microsoft.com/office/officeart/2005/8/layout/process4"/>
    <dgm:cxn modelId="{D549678C-8622-4F18-AC17-B8A2BD388A15}" srcId="{9AED3A25-822F-4109-9147-762E40ADD92D}" destId="{4CBF7E20-D64E-4E48-A472-65A1F5AF0988}" srcOrd="4" destOrd="0" parTransId="{5DEE6FDE-9849-428A-8F12-3C9249E1A974}" sibTransId="{09A6D6C9-2FF2-4724-A211-CF057146205C}"/>
    <dgm:cxn modelId="{C6D7A9BF-E1BD-4C36-98DC-704CC5C9E4A7}" srcId="{9AED3A25-822F-4109-9147-762E40ADD92D}" destId="{6F5C4B9F-D09D-4FAF-AC9F-46B9A2CF75D6}" srcOrd="2" destOrd="0" parTransId="{AF2D8166-84E5-4E24-A635-53DDEF63AB57}" sibTransId="{BCD2A7DD-CE76-489C-A63A-6FCA3B3CDD63}"/>
    <dgm:cxn modelId="{635D4B60-6FB0-4694-B0A2-BC3F3A7ED750}" type="presOf" srcId="{C1A3A27D-4A8C-4DAD-A0C7-5EF26219D65B}" destId="{92CCB063-EC91-44E7-A15E-FF8A4C4DDC86}" srcOrd="0" destOrd="0" presId="urn:microsoft.com/office/officeart/2005/8/layout/process4"/>
    <dgm:cxn modelId="{651CCD0B-CC0F-468B-82C5-B3A1B738584D}" type="presParOf" srcId="{BE226595-BDD5-4A89-9E52-91E0982E75EE}" destId="{F6CA72E2-AEDB-4FF5-97F7-38CAB940D073}" srcOrd="0" destOrd="0" presId="urn:microsoft.com/office/officeart/2005/8/layout/process4"/>
    <dgm:cxn modelId="{4BC59E53-62FF-4CAA-BA2D-DA92D23BABFE}" type="presParOf" srcId="{F6CA72E2-AEDB-4FF5-97F7-38CAB940D073}" destId="{70AEE6A4-CEC1-4D17-B16E-A6AB76F82B57}" srcOrd="0" destOrd="0" presId="urn:microsoft.com/office/officeart/2005/8/layout/process4"/>
    <dgm:cxn modelId="{FE87035C-1B78-4B29-AD4B-36157B93F0C6}" type="presParOf" srcId="{BE226595-BDD5-4A89-9E52-91E0982E75EE}" destId="{584F341E-D44E-406D-AD7D-E65E27EC4838}" srcOrd="1" destOrd="0" presId="urn:microsoft.com/office/officeart/2005/8/layout/process4"/>
    <dgm:cxn modelId="{30D58C91-AD15-45BA-B9B4-55925939DC18}" type="presParOf" srcId="{BE226595-BDD5-4A89-9E52-91E0982E75EE}" destId="{50670C99-2611-40F6-8A68-7C1EFD92F31D}" srcOrd="2" destOrd="0" presId="urn:microsoft.com/office/officeart/2005/8/layout/process4"/>
    <dgm:cxn modelId="{33961A2C-8A92-4644-B272-4C37B07A286B}" type="presParOf" srcId="{50670C99-2611-40F6-8A68-7C1EFD92F31D}" destId="{92CCB063-EC91-44E7-A15E-FF8A4C4DDC86}" srcOrd="0" destOrd="0" presId="urn:microsoft.com/office/officeart/2005/8/layout/process4"/>
    <dgm:cxn modelId="{B5119227-37F6-42F4-9F93-E302C82CDBC6}" type="presParOf" srcId="{BE226595-BDD5-4A89-9E52-91E0982E75EE}" destId="{297CA12C-60B8-4C21-BCB1-54AD05DCE368}" srcOrd="3" destOrd="0" presId="urn:microsoft.com/office/officeart/2005/8/layout/process4"/>
    <dgm:cxn modelId="{361CAF5B-3946-4228-A420-69F888918B80}" type="presParOf" srcId="{BE226595-BDD5-4A89-9E52-91E0982E75EE}" destId="{21BDCA20-281C-467D-B92C-5113DB390AA1}" srcOrd="4" destOrd="0" presId="urn:microsoft.com/office/officeart/2005/8/layout/process4"/>
    <dgm:cxn modelId="{9710F2EE-A90F-45FA-B3B7-BE0A3A24DB21}" type="presParOf" srcId="{21BDCA20-281C-467D-B92C-5113DB390AA1}" destId="{8EC21FBD-A0F6-4ED3-A6EE-0A269359EB7D}" srcOrd="0" destOrd="0" presId="urn:microsoft.com/office/officeart/2005/8/layout/process4"/>
    <dgm:cxn modelId="{4BF40B85-6E65-4636-B8EC-45A8B3DC7511}" type="presParOf" srcId="{BE226595-BDD5-4A89-9E52-91E0982E75EE}" destId="{5097D5B9-3430-4A07-9E40-D9E94BDEE240}" srcOrd="5" destOrd="0" presId="urn:microsoft.com/office/officeart/2005/8/layout/process4"/>
    <dgm:cxn modelId="{EFA83838-47EA-41E2-9787-0D29FEE940E8}" type="presParOf" srcId="{BE226595-BDD5-4A89-9E52-91E0982E75EE}" destId="{2A495611-773A-4F51-9364-B1681ECA25FA}" srcOrd="6" destOrd="0" presId="urn:microsoft.com/office/officeart/2005/8/layout/process4"/>
    <dgm:cxn modelId="{FEDA8D2D-B28F-4EE5-A539-0796C08D5DDE}" type="presParOf" srcId="{2A495611-773A-4F51-9364-B1681ECA25FA}" destId="{684C944B-3E90-4D4E-8425-19E06C996C1F}" srcOrd="0" destOrd="0" presId="urn:microsoft.com/office/officeart/2005/8/layout/process4"/>
    <dgm:cxn modelId="{1AE46EA5-CCAB-4950-A39D-FF8941E8D713}" type="presParOf" srcId="{BE226595-BDD5-4A89-9E52-91E0982E75EE}" destId="{A7E43AD8-17D8-4C03-A826-782735C63681}" srcOrd="7" destOrd="0" presId="urn:microsoft.com/office/officeart/2005/8/layout/process4"/>
    <dgm:cxn modelId="{40093288-F1E6-4F1A-952C-B70022C47098}" type="presParOf" srcId="{BE226595-BDD5-4A89-9E52-91E0982E75EE}" destId="{3F5146D1-6322-414E-8A5B-CD1D8B627F80}" srcOrd="8" destOrd="0" presId="urn:microsoft.com/office/officeart/2005/8/layout/process4"/>
    <dgm:cxn modelId="{708CC55C-9C10-45DA-AD1B-B14A89EFB42E}" type="presParOf" srcId="{3F5146D1-6322-414E-8A5B-CD1D8B627F80}" destId="{C24F73F5-020C-4D9E-A3C5-4C2BA88EFC25}" srcOrd="0" destOrd="0" presId="urn:microsoft.com/office/officeart/2005/8/layout/process4"/>
    <dgm:cxn modelId="{5A00A74C-3D37-4A32-BBD8-D41B552073B5}" type="presParOf" srcId="{BE226595-BDD5-4A89-9E52-91E0982E75EE}" destId="{A9FAE2C3-0D20-4E3C-AC7D-04F296E91870}" srcOrd="9" destOrd="0" presId="urn:microsoft.com/office/officeart/2005/8/layout/process4"/>
    <dgm:cxn modelId="{EB3FC1D6-2F7A-41CC-879A-2D839AEE1FA0}" type="presParOf" srcId="{BE226595-BDD5-4A89-9E52-91E0982E75EE}" destId="{A8D08FC3-53F6-4B81-B5E6-85162866632A}" srcOrd="10" destOrd="0" presId="urn:microsoft.com/office/officeart/2005/8/layout/process4"/>
    <dgm:cxn modelId="{CB87D04C-B70F-428C-B1C7-40AE3FF4A6A0}" type="presParOf" srcId="{A8D08FC3-53F6-4B81-B5E6-85162866632A}" destId="{CE847B37-6D19-43E3-9659-EF7C62624C23}" srcOrd="0" destOrd="0" presId="urn:microsoft.com/office/officeart/2005/8/layout/process4"/>
    <dgm:cxn modelId="{43DA2EDC-4631-4750-92F3-4CA1C079A760}" type="presParOf" srcId="{BE226595-BDD5-4A89-9E52-91E0982E75EE}" destId="{1C05CC98-07E3-4270-9A50-5ECF1344C4FF}" srcOrd="11" destOrd="0" presId="urn:microsoft.com/office/officeart/2005/8/layout/process4"/>
    <dgm:cxn modelId="{FABF4177-82D5-48E1-A4D1-29B345BC8573}" type="presParOf" srcId="{BE226595-BDD5-4A89-9E52-91E0982E75EE}" destId="{6D22C6EC-C3D1-413B-BDAD-C210E11642B7}" srcOrd="12" destOrd="0" presId="urn:microsoft.com/office/officeart/2005/8/layout/process4"/>
    <dgm:cxn modelId="{4CE5673D-54CE-48A9-9853-3BDE0D9A88DE}" type="presParOf" srcId="{6D22C6EC-C3D1-413B-BDAD-C210E11642B7}" destId="{A19471C5-63D2-42A3-BF3A-7D30636113F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EE6A4-CEC1-4D17-B16E-A6AB76F82B57}">
      <dsp:nvSpPr>
        <dsp:cNvPr id="0" name=""/>
        <dsp:cNvSpPr/>
      </dsp:nvSpPr>
      <dsp:spPr>
        <a:xfrm>
          <a:off x="0" y="4528844"/>
          <a:ext cx="8606730" cy="495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7: Gazette class configuration	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>
        <a:off x="0" y="4528844"/>
        <a:ext cx="8606730" cy="495589"/>
      </dsp:txXfrm>
    </dsp:sp>
    <dsp:sp modelId="{92CCB063-EC91-44E7-A15E-FF8A4C4DDC86}">
      <dsp:nvSpPr>
        <dsp:cNvPr id="0" name=""/>
        <dsp:cNvSpPr/>
      </dsp:nvSpPr>
      <dsp:spPr>
        <a:xfrm rot="10800000">
          <a:off x="0" y="3774062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6</a:t>
          </a:r>
          <a:r>
            <a:rPr lang="en-ZA" sz="1800" b="1" kern="1200" smtClean="0">
              <a:latin typeface="Futura Md BT" panose="020B0602020204020303" pitchFamily="34" charset="0"/>
            </a:rPr>
            <a:t>: Resource Quality Objectives (EcoSpecs &amp; water quality (user))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3774062"/>
        <a:ext cx="8606730" cy="495264"/>
      </dsp:txXfrm>
    </dsp:sp>
    <dsp:sp modelId="{8EC21FBD-A0F6-4ED3-A6EE-0A269359EB7D}">
      <dsp:nvSpPr>
        <dsp:cNvPr id="0" name=""/>
        <dsp:cNvSpPr/>
      </dsp:nvSpPr>
      <dsp:spPr>
        <a:xfrm rot="10800000">
          <a:off x="0" y="3019280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smtClean="0">
              <a:latin typeface="Futura Md BT" panose="020B0602020204020303" pitchFamily="34" charset="0"/>
            </a:rPr>
            <a:t>5: Stakeholder process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3019280"/>
        <a:ext cx="8606730" cy="495264"/>
      </dsp:txXfrm>
    </dsp:sp>
    <dsp:sp modelId="{684C944B-3E90-4D4E-8425-19E06C996C1F}">
      <dsp:nvSpPr>
        <dsp:cNvPr id="0" name=""/>
        <dsp:cNvSpPr/>
      </dsp:nvSpPr>
      <dsp:spPr>
        <a:xfrm rot="10800000">
          <a:off x="0" y="2264498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smtClean="0">
              <a:latin typeface="Futura Md BT" panose="020B0602020204020303" pitchFamily="34" charset="0"/>
            </a:rPr>
            <a:t>4: Identification and evaluation of scenarios within IWRM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2264498"/>
        <a:ext cx="8606730" cy="495264"/>
      </dsp:txXfrm>
    </dsp:sp>
    <dsp:sp modelId="{C24F73F5-020C-4D9E-A3C5-4C2BA88EFC25}">
      <dsp:nvSpPr>
        <dsp:cNvPr id="0" name=""/>
        <dsp:cNvSpPr/>
      </dsp:nvSpPr>
      <dsp:spPr>
        <a:xfrm rot="10800000">
          <a:off x="0" y="1509716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3: </a:t>
          </a:r>
          <a:r>
            <a:rPr lang="en-ZA" sz="1800" b="1" kern="1200" smtClean="0">
              <a:latin typeface="Futura Md BT" panose="020B0602020204020303" pitchFamily="34" charset="0"/>
            </a:rPr>
            <a:t>Quantify EWRs and changes in EGSA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1509716"/>
        <a:ext cx="8606730" cy="495264"/>
      </dsp:txXfrm>
    </dsp:sp>
    <dsp:sp modelId="{CE847B37-6D19-43E3-9659-EF7C62624C23}">
      <dsp:nvSpPr>
        <dsp:cNvPr id="0" name=""/>
        <dsp:cNvSpPr/>
      </dsp:nvSpPr>
      <dsp:spPr>
        <a:xfrm rot="10800000">
          <a:off x="0" y="754934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smtClean="0">
              <a:latin typeface="Futura Md BT" panose="020B0602020204020303" pitchFamily="34" charset="0"/>
            </a:rPr>
            <a:t>2: Initiation of stakeholder process and catchment visioning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754934"/>
        <a:ext cx="8606730" cy="495264"/>
      </dsp:txXfrm>
    </dsp:sp>
    <dsp:sp modelId="{A19471C5-63D2-42A3-BF3A-7D30636113F1}">
      <dsp:nvSpPr>
        <dsp:cNvPr id="0" name=""/>
        <dsp:cNvSpPr/>
      </dsp:nvSpPr>
      <dsp:spPr>
        <a:xfrm rot="10800000">
          <a:off x="0" y="152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1: Delineate units of analysis and describe the status quo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152"/>
        <a:ext cx="8606730" cy="495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FF4B0C8-96D1-482C-AC54-863B5FBCDFBB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CA84977-76DD-49AB-ABD0-EFEB30F07F54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3267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1565C8-0FAC-404B-9919-73F24BC69736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1F4470B-7632-4A67-ACFB-9DFD5A9D1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23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56DEC1-D4BF-4FE2-947A-503AAD8CD0B9}" type="slidenum">
              <a:rPr lang="en-ZA" smtClean="0"/>
              <a:pPr/>
              <a:t>3</a:t>
            </a:fld>
            <a:endParaRPr lang="en-Z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7DA696E-BB82-43C7-B257-E453481B938B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0541DA4-0AC8-4DBE-A6D1-6077D51C0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6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6DAB723-4FFB-4B91-B157-0859308976BA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CBFEF4E-22E5-4563-BF36-BDB2FD5FA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CED0931-B80A-43C8-97AA-440F5E5E6724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7B5861A-C528-4F78-8C05-0EA7BA20F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9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DE002-F921-4941-8F71-8E487DD8666D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8C6A1-C65C-43FD-B71B-DEBEBD71981B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1874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4B8A0-B31E-4F22-AA52-9707FF8D51A3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B3B2B-439C-4ACE-8100-539B7CF0B2A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0943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3B3D5-5474-4808-BAF0-D967B43F34BF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E157-AFC5-4AA8-8794-A0FF8DAD7178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368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E7B8-E31D-4D0F-B30E-400A856007A3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10AB4-8082-4AF4-A48C-29490ACC0FF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6750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5E1B-6460-4BA7-84A6-EAD6078E1A98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E19FB-ED35-4CDC-8CCA-8FF44A784F5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0880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2BFA7-3426-41BC-AAE6-F4CBB3148111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9909-C572-4500-9476-1A6890DC5A6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550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DEDB6-F147-48B6-8A3F-030299E12AD4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0F4C-D0EC-4C2B-A946-A2997D5E2013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429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93E64-1F12-4EBD-9693-5F3E6CEBA126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46BCD-F2AC-4EC7-8A87-6CD71DEA65A3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755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7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8774"/>
            <a:ext cx="8229600" cy="52473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AFBAA8F-8F44-410E-98FB-990034F497DC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F709142-6AAF-4BB2-8324-77BD25A5A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5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A19F2-9145-4792-A966-7C46999F044C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56BB-9A3C-43B1-8C99-D38FEB64F72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263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433A6-0124-4835-97CE-9654D6876200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F1D1-C4F9-4E65-A47A-186C3EDB7D27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53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F26E-FAE2-4D70-826E-C087C3DCA0E1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5BACD-6D46-44B7-9B7D-17E6B46B28C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571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021EA2-799E-427B-9BE2-F71A7151ADF0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1C2E480-0A55-4BA0-9DB3-B184AB008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7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4"/>
            <a:ext cx="8229600" cy="7436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8774"/>
            <a:ext cx="4038600" cy="524738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8774"/>
            <a:ext cx="4038600" cy="524738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4ED0940-1E15-4D92-8F49-B94700F116E4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3E34E90-2B77-4929-AF3D-71AABBFB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2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8245920-C01A-470F-82BD-1321016ADBF7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A8DEA5A-7929-4D36-9377-F63553962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E39873C-B67E-463B-A9C8-F8654353D451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94CF4B8-835D-4A83-8C0C-8F9EA8D83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7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0B1036E-2D56-4550-A6A9-52A173E9030A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BE0B978-9C88-491B-9AC8-8243EEB1C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16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8F679ED-A9B2-49D3-8DD7-1517F58A7E79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CC5C6DC-145B-47A6-A31B-8EFEC3426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6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2768A8-9448-4E4A-9DFA-636EA5101461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4BAC659-357D-46FF-878D-1AA28BF2E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7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lide Content Backround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Z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5D6CC4-F2DF-40DB-9C75-1A1CD1553D5C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363A5DE-B8BF-4228-85D1-01691293E099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Slide Opening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233363" y="2251075"/>
            <a:ext cx="866616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of the Water Resources Classification System and Determination of the Resource Quality Objectives for Significant Water Resources in the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Letaba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Catchment</a:t>
            </a:r>
          </a:p>
          <a:p>
            <a:pPr eaLnBrk="1" hangingPunct="1">
              <a:defRPr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Z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7: Natural </a:t>
            </a:r>
            <a:r>
              <a:rPr lang="en-Z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present day hydrology – modelling </a:t>
            </a:r>
            <a:endParaRPr lang="en-Z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>
              <a:defRPr/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31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October 2013 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Presented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by: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Pieter van Rooyen</a:t>
            </a: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9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Infra-structure (3)</a:t>
            </a:r>
            <a:endParaRPr lang="en-Z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783771"/>
            <a:ext cx="8795658" cy="5568915"/>
          </a:xfrm>
        </p:spPr>
      </p:pic>
    </p:spTree>
    <p:extLst>
      <p:ext uri="{BB962C8B-B14F-4D97-AF65-F5344CB8AC3E}">
        <p14:creationId xmlns:p14="http://schemas.microsoft.com/office/powerpoint/2010/main" val="172834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Larger Dams</a:t>
            </a:r>
            <a:endParaRPr lang="en-ZA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225966"/>
              </p:ext>
            </p:extLst>
          </p:nvPr>
        </p:nvGraphicFramePr>
        <p:xfrm>
          <a:off x="457200" y="879475"/>
          <a:ext cx="8229367" cy="5438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8469"/>
                <a:gridCol w="1341666"/>
                <a:gridCol w="926348"/>
                <a:gridCol w="1134007"/>
                <a:gridCol w="1134007"/>
                <a:gridCol w="1134007"/>
                <a:gridCol w="1250863"/>
              </a:tblGrid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Name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Area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DWA #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Date of Survey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FSA (km</a:t>
                      </a:r>
                      <a:r>
                        <a:rPr lang="en-ZA" sz="1400" b="1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Net FSC (10</a:t>
                      </a:r>
                      <a:r>
                        <a:rPr lang="en-ZA" sz="1400" b="1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en-ZA" sz="1400" b="1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Gross FSC (10</a:t>
                      </a:r>
                      <a:r>
                        <a:rPr lang="en-ZA" sz="1400" b="1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en-ZA" sz="1400" b="1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Tzaneen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Upper Groot </a:t>
                      </a:r>
                      <a:r>
                        <a:rPr lang="en-ZA" sz="1400" b="0" dirty="0" err="1"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B8R005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1990-10-01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11.6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156.5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157.3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Ebenezer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Upper Groot </a:t>
                      </a:r>
                      <a:r>
                        <a:rPr lang="en-ZA" sz="1400" b="0" dirty="0" err="1"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B8R001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1985-10-01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3.7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69.1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70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Magoebaskloof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Upper Groot </a:t>
                      </a:r>
                      <a:r>
                        <a:rPr lang="en-ZA" sz="1400" b="0" dirty="0" err="1"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B8R003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1999-10-01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0.4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4.8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4.8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Thabina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 smtClean="0">
                          <a:effectLst/>
                          <a:latin typeface="Arial Narrow" panose="020B0606020202030204" pitchFamily="34" charset="0"/>
                        </a:rPr>
                        <a:t>Upper Groot </a:t>
                      </a:r>
                      <a:r>
                        <a:rPr lang="en-ZA" sz="1400" b="0" dirty="0" err="1" smtClean="0"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0.2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2.6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Dap </a:t>
                      </a: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Naude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Upper Groot </a:t>
                      </a:r>
                      <a:r>
                        <a:rPr lang="en-ZA" sz="1400" b="0" dirty="0" err="1"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B8R006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1980-02-07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0.3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1.9 (2.5)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2.5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Hans </a:t>
                      </a: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Merensky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Upper Groot Letaba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B8R002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1987-10-01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0.5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Vergelegen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Upper Groot </a:t>
                      </a:r>
                      <a:r>
                        <a:rPr lang="en-ZA" sz="1400" b="0" dirty="0" err="1"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B8R004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1977-05-03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0.1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0.3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0.3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412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Modjadji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Lower Groot Letaba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B8R011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0.5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7.2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412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Thapane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Lower Groot Letaba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0.3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1.1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Middel</a:t>
                      </a: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Middel Letaba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B8R007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1986-02-24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19.3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171.9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184.2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9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Nsami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Middel Letaba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B8R009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1995-05-09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5.0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>
                          <a:effectLst/>
                          <a:latin typeface="Arial Narrow" panose="020B0606020202030204" pitchFamily="34" charset="0"/>
                        </a:rPr>
                        <a:t>21.9</a:t>
                      </a:r>
                      <a:endParaRPr lang="en-ZA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 Narrow" panose="020B0606020202030204" pitchFamily="34" charset="0"/>
                        </a:rPr>
                        <a:t>24.1</a:t>
                      </a:r>
                      <a:endParaRPr lang="en-ZA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  <a:tr h="283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ZA" sz="14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endParaRPr lang="en-ZA" sz="1400" b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endParaRPr lang="en-ZA" sz="1400" b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endParaRPr lang="en-ZA" sz="1400" b="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Arial Narrow" panose="020B0606020202030204" pitchFamily="34" charset="0"/>
                        </a:rPr>
                        <a:t>41.9</a:t>
                      </a:r>
                      <a:endParaRPr lang="en-ZA" sz="14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endParaRPr lang="en-ZA" sz="1400" b="1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243" marR="64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Arial Narrow" panose="020B0606020202030204" pitchFamily="34" charset="0"/>
                        </a:rPr>
                        <a:t>455.3</a:t>
                      </a:r>
                      <a:endParaRPr lang="en-ZA" sz="14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43" marR="6424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9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Forestry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83771"/>
            <a:ext cx="8790828" cy="5530249"/>
          </a:xfrm>
        </p:spPr>
      </p:pic>
    </p:spTree>
    <p:extLst>
      <p:ext uri="{BB962C8B-B14F-4D97-AF65-F5344CB8AC3E}">
        <p14:creationId xmlns:p14="http://schemas.microsoft.com/office/powerpoint/2010/main" val="16447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Forestry – Areas and Requirements</a:t>
            </a:r>
            <a:endParaRPr lang="en-Z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338763"/>
              </p:ext>
            </p:extLst>
          </p:nvPr>
        </p:nvGraphicFramePr>
        <p:xfrm>
          <a:off x="457200" y="1132114"/>
          <a:ext cx="7932056" cy="5239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7279"/>
                <a:gridCol w="1683421"/>
                <a:gridCol w="1512226"/>
                <a:gridCol w="1369565"/>
                <a:gridCol w="1369565"/>
              </a:tblGrid>
              <a:tr h="7224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Quaternary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Eucalyptus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Pine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km</a:t>
                      </a:r>
                      <a:r>
                        <a:rPr lang="en-ZA" sz="1600" baseline="30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ZA" sz="1600" baseline="30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en-ZA" sz="16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en-ZA" sz="16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/a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B81A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82.7%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17.3%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97.8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16.64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B81B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91.3%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8.7%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182.8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23.60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B81C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100.0%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11.2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1.46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B81D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90.5%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9.5%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50.9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11.68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B81E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100.0%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11.7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0.40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B81G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100.0%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0.5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0.01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B82A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95.7%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4.3%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4.9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0.30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B82B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94.4%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5.6%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7.9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0.46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B82C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5.0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0.29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B82D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11.4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0.42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B82E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18.7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0.39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1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B82F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11.0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</a:rPr>
                        <a:t>0.31</a:t>
                      </a:r>
                      <a:endParaRPr lang="en-ZA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272"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ZA" sz="160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ZA" sz="160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Arial Narrow" panose="020B0606020202030204" pitchFamily="34" charset="0"/>
                        </a:rPr>
                        <a:t>413.8</a:t>
                      </a:r>
                      <a:endParaRPr lang="en-ZA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Arial Narrow" panose="020B0606020202030204" pitchFamily="34" charset="0"/>
                        </a:rPr>
                        <a:t>56.0</a:t>
                      </a:r>
                      <a:endParaRPr lang="en-ZA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6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 - Requirements</a:t>
            </a:r>
            <a:endParaRPr lang="en-ZA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692124"/>
              </p:ext>
            </p:extLst>
          </p:nvPr>
        </p:nvGraphicFramePr>
        <p:xfrm>
          <a:off x="283026" y="2220688"/>
          <a:ext cx="8621486" cy="3396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0676"/>
                <a:gridCol w="1346162"/>
                <a:gridCol w="1346162"/>
                <a:gridCol w="1346162"/>
                <a:gridCol w="1346162"/>
                <a:gridCol w="1346162"/>
              </a:tblGrid>
              <a:tr h="10407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Area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Scheme </a:t>
                      </a:r>
                      <a:endParaRPr lang="en-ZA" sz="1800" b="1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Ebenezer and Tzaneen</a:t>
                      </a: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Diffuse 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10</a:t>
                      </a:r>
                      <a:r>
                        <a:rPr lang="en-ZA" sz="1800" b="1" baseline="30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en-ZA" sz="1800" b="1" baseline="30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/a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(% </a:t>
                      </a: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Total)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89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From Canals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From </a:t>
                      </a:r>
                      <a:r>
                        <a:rPr lang="en-ZA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RoR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Surface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Groundwater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8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Groot </a:t>
                      </a:r>
                      <a:r>
                        <a:rPr lang="en-ZA" sz="18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(B81)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58.5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29.7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126.2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  <a:latin typeface="Arial Narrow" panose="020B0606020202030204" pitchFamily="34" charset="0"/>
                        </a:rPr>
                        <a:t>50.5</a:t>
                      </a:r>
                      <a:endParaRPr lang="en-ZA" sz="1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264.9 (73%)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8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Middel</a:t>
                      </a:r>
                      <a:r>
                        <a:rPr lang="en-ZA" sz="18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ZA" sz="18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Letaba</a:t>
                      </a: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(B82)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62.4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35.7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98.1 (27%)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8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Total (% Total)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>
                          <a:effectLst/>
                          <a:latin typeface="Arial Narrow" panose="020B0606020202030204" pitchFamily="34" charset="0"/>
                        </a:rPr>
                        <a:t>58.5 (16%)</a:t>
                      </a:r>
                      <a:endParaRPr lang="en-ZA" sz="1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Arial Narrow" panose="020B0606020202030204" pitchFamily="34" charset="0"/>
                        </a:rPr>
                        <a:t>29.7 </a:t>
                      </a: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(8%)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188.6 (52%)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86.2 (24%)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  <a:latin typeface="Arial Narrow" panose="020B0606020202030204" pitchFamily="34" charset="0"/>
                        </a:rPr>
                        <a:t>363.0 (100%)</a:t>
                      </a:r>
                      <a:endParaRPr lang="en-ZA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6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8" y="704812"/>
            <a:ext cx="8710456" cy="6159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Unit Runoff (mm/annum)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6634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9" y="783771"/>
            <a:ext cx="8601846" cy="6083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Runoff as % of Mean Annual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Presipitation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63155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323DC6-9A88-4698-A4E8-44AD558C8DB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4" y="8528"/>
            <a:ext cx="81737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812" y="130799"/>
            <a:ext cx="4822730" cy="9694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ZA" sz="1900" dirty="0" smtClean="0"/>
              <a:t>Natural and Present Day flows: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ZA" sz="1900" dirty="0"/>
              <a:t>62 biophysical nodes, including;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ZA" sz="1900" dirty="0"/>
              <a:t>7 Ecological Water Requirement Sites </a:t>
            </a:r>
          </a:p>
        </p:txBody>
      </p:sp>
    </p:spTree>
    <p:extLst>
      <p:ext uri="{BB962C8B-B14F-4D97-AF65-F5344CB8AC3E}">
        <p14:creationId xmlns:p14="http://schemas.microsoft.com/office/powerpoint/2010/main" val="25905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-90481"/>
            <a:ext cx="8572500" cy="1143000"/>
          </a:xfrm>
        </p:spPr>
        <p:txBody>
          <a:bodyPr>
            <a:normAutofit/>
          </a:bodyPr>
          <a:lstStyle/>
          <a:p>
            <a:r>
              <a:rPr lang="en-ZA" sz="3600" b="1">
                <a:latin typeface="Futura Md BT" panose="020B0602020204020303" pitchFamily="34" charset="0"/>
              </a:rPr>
              <a:t>Letaba NWRCS steps</a:t>
            </a:r>
            <a:endParaRPr lang="en-ZA" sz="3600" b="1" dirty="0">
              <a:latin typeface="Futura Md BT" panose="020B06020202040203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0FAB6-F734-4ECA-B6AA-E2AEC38C53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628912"/>
              </p:ext>
            </p:extLst>
          </p:nvPr>
        </p:nvGraphicFramePr>
        <p:xfrm>
          <a:off x="285750" y="819150"/>
          <a:ext cx="8606730" cy="502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6-Point Star 5"/>
          <p:cNvSpPr/>
          <p:nvPr/>
        </p:nvSpPr>
        <p:spPr>
          <a:xfrm>
            <a:off x="486228" y="3098799"/>
            <a:ext cx="522515" cy="464457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85750" y="5875402"/>
            <a:ext cx="8572500" cy="6332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Z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Hydrological Analysis: Where does it fit in?</a:t>
            </a:r>
            <a:endParaRPr lang="en-GB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Md BT" panose="020B0602020204020303" pitchFamily="34" charset="0"/>
            </a:endParaRPr>
          </a:p>
        </p:txBody>
      </p:sp>
      <p:sp>
        <p:nvSpPr>
          <p:cNvPr id="3" name="6-Point Star 2"/>
          <p:cNvSpPr/>
          <p:nvPr/>
        </p:nvSpPr>
        <p:spPr>
          <a:xfrm>
            <a:off x="486228" y="5965371"/>
            <a:ext cx="522515" cy="464457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6-Point Star 9"/>
          <p:cNvSpPr/>
          <p:nvPr/>
        </p:nvSpPr>
        <p:spPr>
          <a:xfrm>
            <a:off x="486226" y="2307770"/>
            <a:ext cx="522515" cy="464457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6-Point Star 11"/>
          <p:cNvSpPr/>
          <p:nvPr/>
        </p:nvSpPr>
        <p:spPr>
          <a:xfrm>
            <a:off x="493488" y="783819"/>
            <a:ext cx="522515" cy="464457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7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724650" y="6492875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fld id="{E1A55B96-44D3-43D6-91D9-D5F408FEEBD2}" type="slidenum">
              <a:rPr lang="en-GB" smtClean="0">
                <a:ea typeface="MS PGothic" pitchFamily="34" charset="-128"/>
              </a:rPr>
              <a:pPr/>
              <a:t>3</a:t>
            </a:fld>
            <a:endParaRPr lang="en-GB" smtClean="0">
              <a:ea typeface="MS PGothic" pitchFamily="34" charset="-128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868"/>
            <a:ext cx="9144000" cy="1143000"/>
          </a:xfrm>
        </p:spPr>
        <p:txBody>
          <a:bodyPr/>
          <a:lstStyle/>
          <a:p>
            <a:r>
              <a:rPr lang="en-GB" sz="4400" dirty="0" smtClean="0"/>
              <a:t>Hydrological Analysis</a:t>
            </a:r>
            <a:endParaRPr lang="en-ZA" sz="2800" dirty="0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57" y="973573"/>
            <a:ext cx="8888443" cy="5513759"/>
          </a:xfrm>
        </p:spPr>
        <p:txBody>
          <a:bodyPr/>
          <a:lstStyle/>
          <a:p>
            <a:r>
              <a:rPr lang="en-US" sz="2800" dirty="0" smtClean="0"/>
              <a:t>Hydrology was revised for entire study area</a:t>
            </a:r>
          </a:p>
          <a:p>
            <a:r>
              <a:rPr lang="en-US" sz="2800" dirty="0" smtClean="0"/>
              <a:t>Applied rainfall-runoff model</a:t>
            </a:r>
          </a:p>
          <a:p>
            <a:r>
              <a:rPr lang="en-US" sz="2800" dirty="0" smtClean="0"/>
              <a:t>Define land use from validation study and other sources</a:t>
            </a:r>
          </a:p>
          <a:p>
            <a:r>
              <a:rPr lang="en-US" sz="2800" dirty="0" smtClean="0"/>
              <a:t>Evaluation of flow gauges and dam balance information</a:t>
            </a:r>
          </a:p>
          <a:p>
            <a:r>
              <a:rPr lang="en-US" sz="2800" dirty="0" smtClean="0"/>
              <a:t>Calibration – matching model flows with recorded data</a:t>
            </a:r>
          </a:p>
          <a:p>
            <a:r>
              <a:rPr lang="en-US" sz="2800" dirty="0" smtClean="0"/>
              <a:t>Incorporate groundwater – surface water interaction modeling</a:t>
            </a:r>
          </a:p>
          <a:p>
            <a:r>
              <a:rPr lang="en-US" sz="2800" dirty="0" smtClean="0"/>
              <a:t>Generate monthly natural flow time series for the period 1920 </a:t>
            </a:r>
            <a:r>
              <a:rPr lang="en-US" sz="2800" smtClean="0"/>
              <a:t>to </a:t>
            </a:r>
            <a:r>
              <a:rPr lang="en-US" sz="2800" smtClean="0"/>
              <a:t>2010:</a:t>
            </a:r>
            <a:endParaRPr lang="en-US" sz="2800" dirty="0" smtClean="0"/>
          </a:p>
          <a:p>
            <a:pPr lvl="1"/>
            <a:r>
              <a:rPr lang="en-US" sz="2400" dirty="0" smtClean="0"/>
              <a:t>62 biophysical nodes, including;</a:t>
            </a:r>
          </a:p>
          <a:p>
            <a:pPr lvl="1"/>
            <a:r>
              <a:rPr lang="en-US" sz="2400" dirty="0"/>
              <a:t>7</a:t>
            </a:r>
            <a:r>
              <a:rPr lang="en-US" sz="2400" dirty="0" smtClean="0"/>
              <a:t> Ecological Water Requirement Sites </a:t>
            </a:r>
          </a:p>
        </p:txBody>
      </p:sp>
    </p:spTree>
    <p:extLst>
      <p:ext uri="{BB962C8B-B14F-4D97-AF65-F5344CB8AC3E}">
        <p14:creationId xmlns:p14="http://schemas.microsoft.com/office/powerpoint/2010/main" val="36989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620688"/>
            <a:ext cx="9144000" cy="6237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2874640" y="785234"/>
            <a:ext cx="6161856" cy="5107566"/>
          </a:xfrm>
          <a:prstGeom prst="rect">
            <a:avLst/>
          </a:prstGeom>
          <a:solidFill>
            <a:srgbClr val="FF0000">
              <a:alpha val="0"/>
            </a:srgbClr>
          </a:solidFill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-84316"/>
            <a:ext cx="8572560" cy="1143000"/>
          </a:xfrm>
        </p:spPr>
        <p:txBody>
          <a:bodyPr/>
          <a:lstStyle/>
          <a:p>
            <a:r>
              <a:rPr lang="en-ZA" sz="4000" dirty="0" smtClean="0"/>
              <a:t>Hydrological Modelling</a:t>
            </a:r>
            <a:endParaRPr lang="en-ZA" sz="4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2875" r="1104" b="52207"/>
          <a:stretch/>
        </p:blipFill>
        <p:spPr bwMode="auto">
          <a:xfrm>
            <a:off x="180496" y="2137242"/>
            <a:ext cx="2694144" cy="133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ultiply 5"/>
          <p:cNvSpPr/>
          <p:nvPr/>
        </p:nvSpPr>
        <p:spPr bwMode="auto">
          <a:xfrm>
            <a:off x="1731977" y="2316680"/>
            <a:ext cx="504056" cy="432048"/>
          </a:xfrm>
          <a:prstGeom prst="mathMultiply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4" descr="GAU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6" y="1862608"/>
            <a:ext cx="757941" cy="1071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2465" y="3497902"/>
            <a:ext cx="3906205" cy="234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6528" y="1629234"/>
            <a:ext cx="3081165" cy="17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8634" y="1673571"/>
            <a:ext cx="2599646" cy="173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79" y="4035991"/>
            <a:ext cx="2155296" cy="15371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140135" y="777302"/>
            <a:ext cx="2639582" cy="5115498"/>
          </a:xfrm>
          <a:prstGeom prst="rect">
            <a:avLst/>
          </a:prstGeom>
          <a:solidFill>
            <a:srgbClr val="FF0000">
              <a:alpha val="0"/>
            </a:srgbClr>
          </a:solidFill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637" y="893470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Hydrological</a:t>
            </a:r>
          </a:p>
          <a:p>
            <a:pPr algn="ctr"/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8802" y="2803036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Rainfall</a:t>
            </a:r>
            <a:endParaRPr lang="en-ZA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4857" y="3425789"/>
            <a:ext cx="1349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</a:t>
            </a:r>
          </a:p>
          <a:p>
            <a:pPr algn="ctr"/>
            <a:r>
              <a:rPr lang="en-Z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calibration</a:t>
            </a:r>
            <a:endParaRPr lang="en-ZA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2465" y="849876"/>
            <a:ext cx="4178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Resource System  Analysis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7582" y="1273461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</a:t>
            </a:r>
            <a:endParaRPr lang="en-ZA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67916" y="4315465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simulation</a:t>
            </a:r>
            <a:endParaRPr lang="en-ZA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51184" y="1304239"/>
            <a:ext cx="2599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Characteristics</a:t>
            </a:r>
            <a:endParaRPr lang="en-ZA" sz="1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283975" y="5584090"/>
            <a:ext cx="665838" cy="6747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own Arrow 30"/>
          <p:cNvSpPr/>
          <p:nvPr/>
        </p:nvSpPr>
        <p:spPr>
          <a:xfrm>
            <a:off x="5568668" y="5584090"/>
            <a:ext cx="665838" cy="6747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Multidocument 6"/>
          <p:cNvSpPr/>
          <p:nvPr/>
        </p:nvSpPr>
        <p:spPr>
          <a:xfrm>
            <a:off x="83039" y="6258820"/>
            <a:ext cx="3801931" cy="527350"/>
          </a:xfrm>
          <a:prstGeom prst="flowChartMulti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dirty="0"/>
              <a:t>Natural monthly flows</a:t>
            </a:r>
            <a:endParaRPr lang="en-GB" dirty="0"/>
          </a:p>
        </p:txBody>
      </p:sp>
      <p:sp>
        <p:nvSpPr>
          <p:cNvPr id="36" name="Flowchart: Multidocument 35"/>
          <p:cNvSpPr/>
          <p:nvPr/>
        </p:nvSpPr>
        <p:spPr>
          <a:xfrm>
            <a:off x="4333540" y="6235372"/>
            <a:ext cx="4702956" cy="527350"/>
          </a:xfrm>
          <a:prstGeom prst="flowChartMulti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dirty="0"/>
              <a:t>Present Day monthly flows</a:t>
            </a:r>
            <a:endParaRPr lang="en-GB" dirty="0"/>
          </a:p>
        </p:txBody>
      </p:sp>
      <p:sp>
        <p:nvSpPr>
          <p:cNvPr id="37" name="Down Arrow 36"/>
          <p:cNvSpPr/>
          <p:nvPr/>
        </p:nvSpPr>
        <p:spPr>
          <a:xfrm rot="16200000">
            <a:off x="2541721" y="3421343"/>
            <a:ext cx="665838" cy="6747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4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648072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99392"/>
            <a:ext cx="938009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648072"/>
          </a:xfrm>
        </p:spPr>
        <p:txBody>
          <a:bodyPr/>
          <a:lstStyle/>
          <a:p>
            <a:endParaRPr lang="en-ZA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45" y="0"/>
            <a:ext cx="9252520" cy="6543147"/>
          </a:xfrm>
        </p:spPr>
      </p:pic>
    </p:spTree>
    <p:extLst>
      <p:ext uri="{BB962C8B-B14F-4D97-AF65-F5344CB8AC3E}">
        <p14:creationId xmlns:p14="http://schemas.microsoft.com/office/powerpoint/2010/main" val="24731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Letaba</a:t>
            </a:r>
            <a:r>
              <a:rPr lang="en-ZA" dirty="0"/>
              <a:t> </a:t>
            </a:r>
            <a:r>
              <a:rPr lang="en-ZA" dirty="0" smtClean="0"/>
              <a:t>Catchment Overview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4748"/>
            <a:ext cx="9144000" cy="5050074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59735"/>
            <a:ext cx="9144000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ZA" kern="0" dirty="0"/>
          </a:p>
        </p:txBody>
      </p:sp>
    </p:spTree>
    <p:extLst>
      <p:ext uri="{BB962C8B-B14F-4D97-AF65-F5344CB8AC3E}">
        <p14:creationId xmlns:p14="http://schemas.microsoft.com/office/powerpoint/2010/main" val="13443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" y="891953"/>
            <a:ext cx="8755653" cy="54943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934"/>
            <a:ext cx="8229600" cy="783771"/>
          </a:xfrm>
        </p:spPr>
        <p:txBody>
          <a:bodyPr/>
          <a:lstStyle/>
          <a:p>
            <a:r>
              <a:rPr lang="en-ZA" dirty="0"/>
              <a:t>Infra-structure (1)</a:t>
            </a:r>
            <a:br>
              <a:rPr lang="en-ZA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2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Infra-structure (2)</a:t>
            </a:r>
            <a:endParaRPr lang="en-Z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0" y="783771"/>
            <a:ext cx="8809052" cy="5587999"/>
          </a:xfrm>
        </p:spPr>
      </p:pic>
    </p:spTree>
    <p:extLst>
      <p:ext uri="{BB962C8B-B14F-4D97-AF65-F5344CB8AC3E}">
        <p14:creationId xmlns:p14="http://schemas.microsoft.com/office/powerpoint/2010/main" val="21181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544</Words>
  <Application>Microsoft Office PowerPoint</Application>
  <PresentationFormat>On-screen Show (4:3)</PresentationFormat>
  <Paragraphs>240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PowerPoint Presentation</vt:lpstr>
      <vt:lpstr>Letaba NWRCS steps</vt:lpstr>
      <vt:lpstr>Hydrological Analysis</vt:lpstr>
      <vt:lpstr>Hydrological Modelling</vt:lpstr>
      <vt:lpstr>PowerPoint Presentation</vt:lpstr>
      <vt:lpstr>PowerPoint Presentation</vt:lpstr>
      <vt:lpstr>Letaba Catchment Overview </vt:lpstr>
      <vt:lpstr>Infra-structure (1) </vt:lpstr>
      <vt:lpstr>Infra-structure (2)</vt:lpstr>
      <vt:lpstr>Infra-structure (3)</vt:lpstr>
      <vt:lpstr>Larger Dams</vt:lpstr>
      <vt:lpstr>Forestry</vt:lpstr>
      <vt:lpstr>Forestry – Areas and Requirements</vt:lpstr>
      <vt:lpstr>Irrigation - Requirements</vt:lpstr>
      <vt:lpstr>Natural Unit Runoff (mm/annum)</vt:lpstr>
      <vt:lpstr>Runoff as % of Mean Annual Presipitation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Pieter van Rooyen</cp:lastModifiedBy>
  <cp:revision>280</cp:revision>
  <cp:lastPrinted>2013-10-03T06:41:32Z</cp:lastPrinted>
  <dcterms:created xsi:type="dcterms:W3CDTF">2012-08-01T10:33:21Z</dcterms:created>
  <dcterms:modified xsi:type="dcterms:W3CDTF">2013-10-31T02:19:36Z</dcterms:modified>
</cp:coreProperties>
</file>